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04" r:id="rId3"/>
    <p:sldId id="258" r:id="rId4"/>
    <p:sldId id="259" r:id="rId5"/>
    <p:sldId id="284" r:id="rId6"/>
    <p:sldId id="286" r:id="rId7"/>
    <p:sldId id="306" r:id="rId8"/>
    <p:sldId id="285" r:id="rId9"/>
    <p:sldId id="297" r:id="rId10"/>
    <p:sldId id="291" r:id="rId11"/>
    <p:sldId id="292" r:id="rId12"/>
    <p:sldId id="298" r:id="rId13"/>
    <p:sldId id="293" r:id="rId14"/>
    <p:sldId id="294" r:id="rId15"/>
    <p:sldId id="295" r:id="rId16"/>
    <p:sldId id="296" r:id="rId17"/>
    <p:sldId id="287" r:id="rId18"/>
    <p:sldId id="300" r:id="rId19"/>
    <p:sldId id="305" r:id="rId20"/>
    <p:sldId id="288" r:id="rId21"/>
    <p:sldId id="301" r:id="rId22"/>
    <p:sldId id="260" r:id="rId23"/>
    <p:sldId id="261" r:id="rId24"/>
    <p:sldId id="262" r:id="rId25"/>
    <p:sldId id="30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8" autoAdjust="0"/>
  </p:normalViewPr>
  <p:slideViewPr>
    <p:cSldViewPr snapToGrid="0">
      <p:cViewPr varScale="1">
        <p:scale>
          <a:sx n="101" d="100"/>
          <a:sy n="101" d="100"/>
        </p:scale>
        <p:origin x="19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1546-EA38-41ED-AE91-E38F1C19BD09}" type="datetimeFigureOut">
              <a:rPr lang="en-US" smtClean="0"/>
              <a:pPr/>
              <a:t>10/20/2016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30802-CCD8-4F00-8E30-3C85C23CF8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General Safety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Digital Electronics </a:t>
            </a:r>
            <a:r>
              <a:rPr lang="en-US" baseline="30000" dirty="0">
                <a:solidFill>
                  <a:prstClr val="black"/>
                </a:solidFill>
              </a:rPr>
              <a:t>TM</a:t>
            </a:r>
            <a:r>
              <a:rPr lang="en-US" dirty="0">
                <a:solidFill>
                  <a:prstClr val="black"/>
                </a:solidFill>
              </a:rPr>
              <a:t>  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1.1  Foundations and The Board Game Counter</a:t>
            </a:r>
          </a:p>
        </p:txBody>
      </p:sp>
      <p:sp>
        <p:nvSpPr>
          <p:cNvPr id="2867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prstClr val="black"/>
                </a:solidFill>
              </a:rPr>
              <a:t>Project Lead The Way, Inc.</a:t>
            </a:r>
          </a:p>
          <a:p>
            <a:pPr eaLnBrk="1" hangingPunct="1"/>
            <a:r>
              <a:rPr lang="en-US" dirty="0" smtClean="0">
                <a:solidFill>
                  <a:prstClr val="black"/>
                </a:solidFill>
              </a:rPr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B6CBE-F9E4-407B-9C9F-C3E97B84D2A0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678" name="Slide Image Placeholder 1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9" name="Notes Placeholder 1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665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xfrm>
            <a:off x="623036" y="4187126"/>
            <a:ext cx="5485785" cy="411496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C13FAD-002C-4579-8BE2-C0AA0DB2390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7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E7C344-E39E-44CB-AAFA-A715707581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2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E7C344-E39E-44CB-AAFA-A715707581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0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spcAft>
                <a:spcPct val="20000"/>
              </a:spcAft>
              <a:buClr>
                <a:schemeClr val="accent2"/>
              </a:buClr>
              <a:tabLst>
                <a:tab pos="914400" algn="l"/>
              </a:tabLst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7B778-FB82-408E-8888-7DE89BF08BB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xfrm>
            <a:off x="623036" y="4341076"/>
            <a:ext cx="5485785" cy="411496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FAB507-9CF0-41EA-8987-53674A77ECB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53925-2510-4A4A-9D8E-378BDF90E6C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9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145B1B-F47B-47E7-978E-CB6A3B76E4C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8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25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9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6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Introductory Slide / Overview of Presentation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D6857-F66D-431D-80D2-3D26634C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1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20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40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current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http://commons.wikimedia.org/wiki/Image:Andre-marie-ampere2.jpg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711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A5418D-954B-49E9-93F5-284E037DE1E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75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voltage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http://commons.wikimedia.org/wiki/Image:Alessandro_volta2.jpg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813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3464B6-5BC2-4115-BDE2-752FA0EFAB7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resistance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http://commons.wikimedia.org/wiki/Image:Ohm3.gif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915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4BC02-808E-4928-BE18-0F15D2D5A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6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Introductory Slide / Overview of Presentation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D6857-F66D-431D-80D2-3D26634C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5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4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4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terminology goes </a:t>
            </a:r>
            <a:r>
              <a:rPr lang="en-US" dirty="0" err="1" smtClean="0"/>
              <a:t>waaaaay</a:t>
            </a:r>
            <a:r>
              <a:rPr lang="en-US" dirty="0" smtClean="0"/>
              <a:t> back to the days of vacuum tubes.</a:t>
            </a:r>
            <a:br>
              <a:rPr lang="en-US" dirty="0" smtClean="0"/>
            </a:br>
            <a:r>
              <a:rPr lang="en-US" dirty="0" smtClean="0"/>
              <a:t>Generally, you would mount a number of tube-sockets on standoffs to a piece of wood (the actual "breadboard"), and do all the wiring with point-point wire and the components just hanging between the various devices.</a:t>
            </a:r>
            <a:br>
              <a:rPr lang="en-US" dirty="0" smtClean="0"/>
            </a:br>
            <a:r>
              <a:rPr lang="en-US" dirty="0" smtClean="0"/>
              <a:t>If you needed additional connection points, you would use a solder-lug terminal strip.</a:t>
            </a:r>
          </a:p>
          <a:p>
            <a:endParaRPr lang="en-US" dirty="0" smtClean="0"/>
          </a:p>
          <a:p>
            <a:r>
              <a:rPr lang="en-US" dirty="0" smtClean="0"/>
              <a:t>The story goes that an engineer had an idea for a vacuum tube device late one night. Looking around the house, the only base for his prototype that he found was indeed his wife's breadboard, from the breadbox.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30802-CCD8-4F00-8E30-3C85C23CF8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1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8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F265C-982A-4911-8167-EFE4305E1F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 flipH="1">
            <a:off x="0" y="2667000"/>
            <a:ext cx="914400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latin typeface="+mn-lt"/>
              </a:rPr>
              <a:t>Digital Electronics</a:t>
            </a:r>
          </a:p>
        </p:txBody>
      </p:sp>
      <p:pic>
        <p:nvPicPr>
          <p:cNvPr id="9" name="Picture 7" descr="C:\Users\Katie\Desktop\PLTW_M_L_3C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7" y="3484562"/>
            <a:ext cx="5775325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54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E4C2-10AD-412F-A6CF-A62C61C2D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5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71A87-0FD7-4C28-BA8C-2C445E0C33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42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09F95-9AC9-4931-BE73-F80D98FD19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54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6D77D-7E31-42B3-A794-3B90F391E9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FB0FD-127D-4644-B24D-EE5ABB2598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347BA-2CC6-4643-AAFF-C5EC85D2C1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5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9B65-8425-42E1-91F3-69325F60F7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17AE3-D4D2-4294-B303-DE13AF0610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3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28EED-DCA9-4071-841C-927E922346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8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CBA5-EC53-417A-BA92-F817238BFB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B91DC-7707-463F-B879-4F57B3A488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3C7E8-2F57-4107-A106-F337C5F060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9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9A209F-5959-448F-9B98-B178377EE3D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371600" y="4343400"/>
            <a:ext cx="6400800" cy="838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Investigating Basic Circuits</a:t>
            </a:r>
          </a:p>
          <a:p>
            <a:pPr marL="0" indent="0" algn="ctr">
              <a:buNone/>
            </a:pPr>
            <a:r>
              <a:rPr lang="en-US" b="1" kern="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Pre-Activity Discussion</a:t>
            </a:r>
            <a:endParaRPr lang="en-US" b="1" kern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:\Users\lsmith\Dropbox\2014-15 Curriculum Release\Notes\Logos\PLTW Logo Transparent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199"/>
            <a:ext cx="5943600" cy="19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 txBox="1">
            <a:spLocks/>
          </p:cNvSpPr>
          <p:nvPr/>
        </p:nvSpPr>
        <p:spPr bwMode="auto">
          <a:xfrm>
            <a:off x="6858000" y="6629400"/>
            <a:ext cx="2209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2014 Project Lead The Way, Inc.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629400"/>
            <a:ext cx="22098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Digital Electronics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How a Breadboard Works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191000" cy="5105400"/>
          </a:xfrm>
        </p:spPr>
        <p:txBody>
          <a:bodyPr/>
          <a:lstStyle/>
          <a:p>
            <a:pPr>
              <a:spcAft>
                <a:spcPct val="40000"/>
              </a:spcAft>
            </a:pPr>
            <a:r>
              <a:rPr lang="en-US" sz="2600" dirty="0" smtClean="0"/>
              <a:t>Electric component leads and the wire used to connect them are inserted into holes that are arranged in a grid pattern on the surface of the breadboard.</a:t>
            </a:r>
          </a:p>
          <a:p>
            <a:pPr>
              <a:spcAft>
                <a:spcPct val="40000"/>
              </a:spcAft>
            </a:pPr>
            <a:r>
              <a:rPr lang="en-US" sz="2600" dirty="0" smtClean="0"/>
              <a:t>A series of internal metal strips serve as jumper wires. They connect specific rows of holes.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52C048-1C05-4243-BEC9-123BA28049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8437" name="Picture 2" descr="breadboard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925" y="1600200"/>
            <a:ext cx="3952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4800600" y="4019550"/>
            <a:ext cx="192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i="1" dirty="0"/>
              <a:t>Cut-Away View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00600" y="1524000"/>
            <a:ext cx="1279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i="1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31590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 Connections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2EE8B-EC2F-4450-A245-4B36A9F5CA6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9460" name="Picture 2" descr="breadboar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0" y="1452563"/>
            <a:ext cx="78962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breadboard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452563"/>
            <a:ext cx="78962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 Boards (PCB)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2EE8B-EC2F-4450-A245-4B36A9F5CA6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749" y="3802062"/>
            <a:ext cx="2523633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1447800"/>
            <a:ext cx="838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Connects </a:t>
            </a:r>
            <a:r>
              <a:rPr lang="en-US" sz="2800" dirty="0"/>
              <a:t>electronic components using conductive </a:t>
            </a:r>
            <a:r>
              <a:rPr lang="en-US" sz="2800" dirty="0" smtClean="0"/>
              <a:t>pathways etched </a:t>
            </a:r>
            <a:r>
              <a:rPr lang="en-US" sz="2800" dirty="0"/>
              <a:t>from copper sheets laminated onto a non-conductive substrate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Components are then attached through soldering.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6510" r="8789" b="3125"/>
          <a:stretch/>
        </p:blipFill>
        <p:spPr bwMode="auto">
          <a:xfrm>
            <a:off x="5943600" y="3802062"/>
            <a:ext cx="2961782" cy="226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3531" r="6081" b="9533"/>
          <a:stretch/>
        </p:blipFill>
        <p:spPr bwMode="auto">
          <a:xfrm>
            <a:off x="120846" y="3802062"/>
            <a:ext cx="3079553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1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Why Breadboard?</a:t>
            </a:r>
          </a:p>
        </p:txBody>
      </p:sp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AutoNum type="arabicParenR"/>
            </a:pPr>
            <a:r>
              <a:rPr lang="en-US" dirty="0" smtClean="0"/>
              <a:t>It takes less time (and money) to breadboard a circuit than to design and fabricate a printed circuit board (PCB).</a:t>
            </a:r>
          </a:p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dirty="0" smtClean="0"/>
              <a:t>	Because of the cost, a PCB should be reserved for the final working design.</a:t>
            </a:r>
          </a:p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AutoNum type="arabicParenR" startAt="2"/>
            </a:pPr>
            <a:r>
              <a:rPr lang="en-US" dirty="0" smtClean="0"/>
              <a:t>As a complement to circuit simulation, breadboarding allows the designer to see how, and if, the actual circuit functions.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EF2162-BFED-4F74-B679-3769DC6EB3B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Why Breadboard?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marL="609600" indent="-609600">
              <a:spcAft>
                <a:spcPct val="30000"/>
              </a:spcAft>
              <a:buFontTx/>
              <a:buAutoNum type="arabicParenR" startAt="3"/>
            </a:pPr>
            <a:r>
              <a:rPr lang="en-US" dirty="0" smtClean="0"/>
              <a:t>Breadboards give the designer the ability to quickly change components during development and testing, such as swapping resistors or capacitors of different values.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3"/>
            </a:pPr>
            <a:r>
              <a:rPr lang="en-US" dirty="0" smtClean="0"/>
              <a:t>A breadboard allows the designer to easily modify a circuit to facilitate measurements of voltage, current, or resistance.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F69DBF-EE31-48ED-9CC8-5E05C38B68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r>
              <a:rPr lang="en-US" dirty="0" smtClean="0"/>
              <a:t>Breadboard: Guidelines and Tips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Use as few jumper wires as possible. The breadboard should be used to make the majority of the connections between the components.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Keep jumper wires as short as possible. A jumble of wires is difficult to troubleshoot. </a:t>
            </a:r>
          </a:p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Breadboard a circuit so that it looks as close as possible to the layout of the schematic circuit. This makes troubleshooting easier.</a:t>
            </a:r>
          </a:p>
          <a:p>
            <a:pPr marL="457200" indent="-457200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44230-3041-4B79-8050-01CE8853C8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r>
              <a:rPr lang="en-US" dirty="0" smtClean="0"/>
              <a:t>Breadboard: Guidelines and Tips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257800" cy="4754563"/>
          </a:xfrm>
        </p:spPr>
        <p:txBody>
          <a:bodyPr/>
          <a:lstStyle/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Place IC chips in the middle of the breadboard.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Work from a schematic and check off the component and wires as they are implemented on the breadboard.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Cut component leads to manageable lengths. Component leads that are too long may touch and short each other out.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Have someone check your circuit for errors.</a:t>
            </a:r>
          </a:p>
          <a:p>
            <a:pPr marL="460375" indent="-460375">
              <a:spcBef>
                <a:spcPct val="0"/>
              </a:spcBef>
              <a:spcAft>
                <a:spcPts val="1800"/>
              </a:spcAft>
              <a:buFontTx/>
              <a:buNone/>
            </a:pPr>
            <a:endParaRPr lang="en-US" sz="2400" dirty="0" smtClean="0"/>
          </a:p>
          <a:p>
            <a:pPr marL="460375" indent="-460375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B7E4B-6C35-4E0C-8935-AF29EB9DEBD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1773825"/>
            <a:ext cx="2362200" cy="195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774" y="4281488"/>
            <a:ext cx="3004426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4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1143000"/>
          </a:xfrm>
        </p:spPr>
        <p:txBody>
          <a:bodyPr/>
          <a:lstStyle/>
          <a:p>
            <a:r>
              <a:rPr lang="en-US" dirty="0" smtClean="0"/>
              <a:t>Digital Multimeters (DMM)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Used to measure Voltage, Current, and Resistance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Symbol</a:t>
            </a:r>
          </a:p>
          <a:p>
            <a:pPr marL="0" indent="0">
              <a:buNone/>
            </a:pPr>
            <a:r>
              <a:rPr lang="en-US" sz="2400" dirty="0" smtClean="0"/>
              <a:t>(V ---) Voltage Direct Current</a:t>
            </a:r>
          </a:p>
          <a:p>
            <a:pPr marL="0" indent="0">
              <a:buNone/>
            </a:pPr>
            <a:r>
              <a:rPr lang="en-US" sz="2400" dirty="0"/>
              <a:t>(V </a:t>
            </a:r>
            <a:r>
              <a:rPr lang="en-US" sz="2400" dirty="0" smtClean="0"/>
              <a:t>~) 	Voltage Alternating Current </a:t>
            </a:r>
          </a:p>
          <a:p>
            <a:pPr marL="0" indent="0">
              <a:buNone/>
            </a:pPr>
            <a:r>
              <a:rPr lang="en-US" sz="2400" dirty="0" smtClean="0"/>
              <a:t>(A ---) Current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l-GR" sz="2400" dirty="0" smtClean="0"/>
              <a:t>Ω</a:t>
            </a:r>
            <a:r>
              <a:rPr lang="en-US" sz="2400" dirty="0" smtClean="0"/>
              <a:t>) 	Resistance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this activity you will learn how to measure voltage.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088777"/>
            <a:ext cx="369252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914400" y="290004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37741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5957" y="5396753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Traditional Digital </a:t>
            </a:r>
            <a:r>
              <a:rPr lang="en-US" dirty="0" smtClean="0"/>
              <a:t>Multimeter (DMM)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Digital Multimeters (DMM)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Data Acquisition Modules (DAQs) turn your computer into many useful tools that were typically different pieces of equipment in the past. (Including a DMM)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927" y="2707060"/>
            <a:ext cx="2793192" cy="3380256"/>
          </a:xfrm>
          <a:prstGeom prst="rect">
            <a:avLst/>
          </a:prstGeom>
        </p:spPr>
      </p:pic>
      <p:pic>
        <p:nvPicPr>
          <p:cNvPr id="18434" name="Picture 2" descr="C:\Users\jrausch\Desktop\Desktop\1.1.2.A Images\IMG_7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16" y="2635624"/>
            <a:ext cx="3727081" cy="3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54085" y="6201788"/>
            <a:ext cx="2877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Digital MiniSystem (DMS)</a:t>
            </a:r>
          </a:p>
          <a:p>
            <a:r>
              <a:rPr lang="en-US" dirty="0" smtClean="0"/>
              <a:t>NI myDAQ + Protoboard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2349" y="6201788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Multimeter (DMM)</a:t>
            </a:r>
          </a:p>
        </p:txBody>
      </p:sp>
    </p:spTree>
    <p:extLst>
      <p:ext uri="{BB962C8B-B14F-4D97-AF65-F5344CB8AC3E}">
        <p14:creationId xmlns:p14="http://schemas.microsoft.com/office/powerpoint/2010/main" val="30975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How to Properly Use a DMM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r>
              <a:rPr lang="en-US" sz="2400" dirty="0" smtClean="0"/>
              <a:t>It is critical to understand the proper way to measure</a:t>
            </a:r>
          </a:p>
          <a:p>
            <a:endParaRPr lang="en-US" sz="2400" dirty="0" smtClean="0"/>
          </a:p>
          <a:p>
            <a:pPr lvl="1"/>
            <a:r>
              <a:rPr lang="en-US" sz="2000" dirty="0"/>
              <a:t>Current (I)</a:t>
            </a:r>
          </a:p>
          <a:p>
            <a:pPr lvl="1"/>
            <a:r>
              <a:rPr lang="en-US" sz="2000" dirty="0"/>
              <a:t>Voltage (V)</a:t>
            </a:r>
          </a:p>
          <a:p>
            <a:pPr lvl="1"/>
            <a:r>
              <a:rPr lang="en-US" sz="2000" dirty="0"/>
              <a:t>Resistance (R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 smtClean="0"/>
          </a:p>
          <a:p>
            <a:pPr marL="400050"/>
            <a:r>
              <a:rPr lang="en-US" sz="2400" dirty="0" smtClean="0"/>
              <a:t>Placing the leads (red and black) in the improper place will give you incorrect readings and possible damage the DMM</a:t>
            </a:r>
          </a:p>
          <a:p>
            <a:pPr marL="400050"/>
            <a:r>
              <a:rPr lang="en-US" sz="2400" dirty="0" smtClean="0"/>
              <a:t>In this activity you will learn to accurately measure voltage.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7410" name="Picture 2" descr="IMG_69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263" y="1955800"/>
            <a:ext cx="3242236" cy="25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Presentation Will…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5E67F-2D7E-4152-9CE7-702982E6BC4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Content Placeholder 2"/>
          <p:cNvSpPr txBox="1">
            <a:spLocks/>
          </p:cNvSpPr>
          <p:nvPr/>
        </p:nvSpPr>
        <p:spPr bwMode="auto">
          <a:xfrm>
            <a:off x="457200" y="12954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02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Introduce you to basic circuits and their symbols.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Introduce you to components and equipment that are fundamental to understanding circuits.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Define </a:t>
            </a:r>
            <a:r>
              <a:rPr lang="en-US" sz="2400" dirty="0"/>
              <a:t>voltage, current, and resistance</a:t>
            </a:r>
            <a:r>
              <a:rPr lang="en-US" sz="2400" dirty="0" smtClean="0"/>
              <a:t>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Prepare you for Activity 1.1.2  Investigating Basic Circuits</a:t>
            </a:r>
            <a:endParaRPr lang="en-US" sz="2400" dirty="0"/>
          </a:p>
          <a:p>
            <a:pPr eaLnBrk="1" hangingPunct="1">
              <a:spcAft>
                <a:spcPts val="1200"/>
              </a:spcAft>
              <a:buFontTx/>
              <a:buChar char="•"/>
            </a:pPr>
            <a:endParaRPr lang="en-US" sz="2400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077" y="4052048"/>
            <a:ext cx="3005138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341" y="4052048"/>
            <a:ext cx="26924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8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Circuit Diagrams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 this activity you will be introduced to the basic components of a circuit and how they are arranged. Each component has a symbol that can be used to create a circuit diagram.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Circuit diagrams and calculations help a circuit designer figure out the characteristics of the circuit before they begin prototyping or breadboarding the circuit.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977" y="2872160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07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9373" y="2007944"/>
            <a:ext cx="1085555" cy="11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Circuit Diagram Symbols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00089"/>
            <a:ext cx="2133600" cy="476250"/>
          </a:xfrm>
        </p:spPr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742" y="1483706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2358" y="3528158"/>
            <a:ext cx="1101155" cy="123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188" y="1667156"/>
            <a:ext cx="3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Analog </a:t>
            </a:r>
            <a:r>
              <a:rPr lang="en-US" b="1" dirty="0"/>
              <a:t>P</a:t>
            </a:r>
            <a:r>
              <a:rPr lang="en-US" b="1" dirty="0" smtClean="0"/>
              <a:t>ower Sources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88" y="3261980"/>
            <a:ext cx="276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Digital Power Sources</a:t>
            </a:r>
          </a:p>
          <a:p>
            <a:r>
              <a:rPr lang="en-US" dirty="0"/>
              <a:t>	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41763" y="4822353"/>
            <a:ext cx="1291758" cy="187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8864" y="4791153"/>
            <a:ext cx="370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Discrete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2163" y="3704796"/>
            <a:ext cx="2148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Voltage Source</a:t>
            </a:r>
          </a:p>
          <a:p>
            <a:endParaRPr lang="en-US" dirty="0"/>
          </a:p>
          <a:p>
            <a:r>
              <a:rPr lang="en-US" dirty="0" smtClean="0"/>
              <a:t>Digital </a:t>
            </a:r>
            <a:r>
              <a:rPr lang="en-US" dirty="0"/>
              <a:t>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2163" y="5260499"/>
            <a:ext cx="2588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Resistor</a:t>
            </a:r>
          </a:p>
          <a:p>
            <a:endParaRPr lang="en-US" dirty="0"/>
          </a:p>
          <a:p>
            <a:r>
              <a:rPr lang="en-US" dirty="0" smtClean="0"/>
              <a:t>Light </a:t>
            </a:r>
            <a:r>
              <a:rPr lang="en-US" dirty="0"/>
              <a:t>Emitting Diode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49971" y="2165556"/>
            <a:ext cx="2148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Voltage Source</a:t>
            </a:r>
          </a:p>
          <a:p>
            <a:endParaRPr lang="en-US" dirty="0"/>
          </a:p>
          <a:p>
            <a:r>
              <a:rPr lang="en-US" dirty="0" smtClean="0"/>
              <a:t>Ground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4214" y="2022187"/>
            <a:ext cx="3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7742" y="2394043"/>
            <a:ext cx="3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55022" y="3470465"/>
            <a:ext cx="34917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this circuit example, we imagine the flow of conventional current to be a positive charge (+) moving from the positive terminal of the battery to the negative terminal of the battery or ground.</a:t>
            </a:r>
          </a:p>
          <a:p>
            <a:endParaRPr lang="en-US" dirty="0"/>
          </a:p>
          <a:p>
            <a:r>
              <a:rPr lang="en-US" dirty="0" smtClean="0"/>
              <a:t>A circuit must have a complete path from voltage source to 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Voltage, Current, &amp; Resistance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E0CC94-4C68-43B9-819A-E01E5B995FC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8676" name="TextBox 12"/>
          <p:cNvSpPr txBox="1">
            <a:spLocks noChangeArrowheads="1"/>
          </p:cNvSpPr>
          <p:nvPr/>
        </p:nvSpPr>
        <p:spPr bwMode="auto">
          <a:xfrm>
            <a:off x="2514600" y="5410200"/>
            <a:ext cx="2590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Andre Ampere</a:t>
            </a:r>
          </a:p>
          <a:p>
            <a:pPr algn="ctr" eaLnBrk="1" hangingPunct="1"/>
            <a:r>
              <a:rPr lang="en-US" sz="2400" dirty="0"/>
              <a:t>1775-1836</a:t>
            </a:r>
          </a:p>
          <a:p>
            <a:pPr algn="ctr" eaLnBrk="1" hangingPunct="1"/>
            <a:r>
              <a:rPr lang="en-US" sz="2400" dirty="0"/>
              <a:t>French Physicist</a:t>
            </a: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18288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18"/>
          <p:cNvSpPr txBox="1">
            <a:spLocks noChangeArrowheads="1"/>
          </p:cNvSpPr>
          <p:nvPr/>
        </p:nvSpPr>
        <p:spPr bwMode="auto">
          <a:xfrm>
            <a:off x="609600" y="1295400"/>
            <a:ext cx="80010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Current – Current is the </a:t>
            </a:r>
            <a:r>
              <a:rPr lang="en-US" sz="3200" u="sng" dirty="0"/>
              <a:t>flow</a:t>
            </a:r>
            <a:r>
              <a:rPr lang="en-US" sz="3200" dirty="0"/>
              <a:t> of electrical charge  through an electronic circuit. The direction of a current is opposite to the direction of electron flow. Current is measured in </a:t>
            </a:r>
            <a:r>
              <a:rPr lang="en-US" sz="3200" b="1" dirty="0"/>
              <a:t>AMPERES</a:t>
            </a:r>
            <a:r>
              <a:rPr lang="en-US" sz="3200" dirty="0"/>
              <a:t> (AMPS).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5F9B46-AD2A-4BA0-B49A-BC415BC1AE8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51325"/>
            <a:ext cx="18288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6"/>
          <p:cNvSpPr txBox="1">
            <a:spLocks noChangeArrowheads="1"/>
          </p:cNvSpPr>
          <p:nvPr/>
        </p:nvSpPr>
        <p:spPr bwMode="auto">
          <a:xfrm>
            <a:off x="2590800" y="5353050"/>
            <a:ext cx="251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Alessandro Volta</a:t>
            </a:r>
          </a:p>
          <a:p>
            <a:pPr algn="ctr" eaLnBrk="1" hangingPunct="1"/>
            <a:r>
              <a:rPr lang="en-US" sz="2400" dirty="0"/>
              <a:t>1745-1827</a:t>
            </a:r>
          </a:p>
          <a:p>
            <a:pPr algn="ctr" eaLnBrk="1" hangingPunct="1"/>
            <a:r>
              <a:rPr lang="en-US" sz="2400" dirty="0"/>
              <a:t>Italian Physicist</a:t>
            </a:r>
          </a:p>
        </p:txBody>
      </p:sp>
      <p:sp>
        <p:nvSpPr>
          <p:cNvPr id="29702" name="TextBox 18"/>
          <p:cNvSpPr txBox="1">
            <a:spLocks noChangeArrowheads="1"/>
          </p:cNvSpPr>
          <p:nvPr/>
        </p:nvSpPr>
        <p:spPr bwMode="auto">
          <a:xfrm>
            <a:off x="533400" y="1371600"/>
            <a:ext cx="8077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Voltage – Voltage is the electrical </a:t>
            </a:r>
            <a:r>
              <a:rPr lang="en-US" sz="3200" u="sng" dirty="0"/>
              <a:t>force</a:t>
            </a:r>
            <a:r>
              <a:rPr lang="en-US" sz="3200" dirty="0"/>
              <a:t> that causes current to flow in a circuit. It is measured in </a:t>
            </a:r>
            <a:r>
              <a:rPr lang="en-US" sz="3200" b="1" dirty="0"/>
              <a:t>VOLTS</a:t>
            </a:r>
            <a:r>
              <a:rPr lang="en-US" sz="32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98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http://upload.wikimedia.org/wikipedia/commons/d/dc/Ohm3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18288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CC526C-3AEB-4A6F-AA7E-DE14A8C5B3D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0725" name="TextBox 12"/>
          <p:cNvSpPr txBox="1">
            <a:spLocks noChangeArrowheads="1"/>
          </p:cNvSpPr>
          <p:nvPr/>
        </p:nvSpPr>
        <p:spPr bwMode="auto">
          <a:xfrm>
            <a:off x="2514600" y="5353050"/>
            <a:ext cx="3048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Georg Simon Ohm</a:t>
            </a:r>
          </a:p>
          <a:p>
            <a:pPr algn="ctr" eaLnBrk="1" hangingPunct="1"/>
            <a:r>
              <a:rPr lang="en-US" sz="2400" dirty="0"/>
              <a:t>1789-1854</a:t>
            </a:r>
          </a:p>
          <a:p>
            <a:pPr algn="ctr" eaLnBrk="1" hangingPunct="1"/>
            <a:r>
              <a:rPr lang="en-US" sz="2400" dirty="0"/>
              <a:t>German Physicist</a:t>
            </a:r>
          </a:p>
        </p:txBody>
      </p:sp>
      <p:sp>
        <p:nvSpPr>
          <p:cNvPr id="30726" name="TextBox 18"/>
          <p:cNvSpPr txBox="1">
            <a:spLocks noChangeArrowheads="1"/>
          </p:cNvSpPr>
          <p:nvPr/>
        </p:nvSpPr>
        <p:spPr bwMode="auto">
          <a:xfrm>
            <a:off x="609600" y="1371600"/>
            <a:ext cx="80010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Resistance – Resistance is a measure of </a:t>
            </a:r>
            <a:r>
              <a:rPr lang="en-US" sz="3200" u="sng" dirty="0"/>
              <a:t>opposition</a:t>
            </a:r>
            <a:r>
              <a:rPr lang="en-US" sz="3200" dirty="0"/>
              <a:t> to current flow. It is measured in </a:t>
            </a:r>
            <a:r>
              <a:rPr lang="en-US" sz="3200" b="1" dirty="0"/>
              <a:t>Ohms</a:t>
            </a:r>
            <a:r>
              <a:rPr lang="en-US" sz="3200" dirty="0"/>
              <a:t>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Reflective Questions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 smtClean="0"/>
              <a:t>Throughout this activity keep considering…</a:t>
            </a:r>
          </a:p>
          <a:p>
            <a:pPr lvl="0"/>
            <a:r>
              <a:rPr lang="en-US" sz="2400" dirty="0" smtClean="0"/>
              <a:t>What </a:t>
            </a:r>
            <a:r>
              <a:rPr lang="en-US" sz="2400" dirty="0"/>
              <a:t>are some of the basic components that make up simple circuits and what do they do?</a:t>
            </a:r>
          </a:p>
          <a:p>
            <a:pPr lvl="0"/>
            <a:r>
              <a:rPr lang="en-US" sz="2400" dirty="0"/>
              <a:t>What are the important characteristics of a circuit and how do I measure different parts of a circuit?</a:t>
            </a:r>
          </a:p>
          <a:p>
            <a:r>
              <a:rPr lang="en-US" sz="2400" dirty="0"/>
              <a:t>How do I work safely with circuits?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do I measure voltage in a circuit? </a:t>
            </a:r>
          </a:p>
          <a:p>
            <a:pPr lvl="0"/>
            <a:r>
              <a:rPr lang="en-US" sz="2400" dirty="0"/>
              <a:t>How does the arrangement of components affect the characteristics of the circuit?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can I use calculations to design circuits before I start creating one?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Investigating Basic Circuits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5E67F-2D7E-4152-9CE7-702982E6BC4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6628" name="Content Placeholder 2"/>
          <p:cNvSpPr txBox="1">
            <a:spLocks/>
          </p:cNvSpPr>
          <p:nvPr/>
        </p:nvSpPr>
        <p:spPr bwMode="auto">
          <a:xfrm>
            <a:off x="457200" y="1295400"/>
            <a:ext cx="8382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02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You may have studied electricity and circuits in others classes.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Physical Science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PLTW </a:t>
            </a:r>
            <a:r>
              <a:rPr lang="en-US" sz="2400" smtClean="0"/>
              <a:t>– Gateway </a:t>
            </a:r>
            <a:r>
              <a:rPr lang="en-US" sz="2400" dirty="0"/>
              <a:t>– </a:t>
            </a:r>
            <a:r>
              <a:rPr lang="en-US" sz="2400" dirty="0" smtClean="0"/>
              <a:t>ME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Chemistry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Physics</a:t>
            </a:r>
          </a:p>
          <a:p>
            <a:pPr marL="508000" indent="-457200" eaLnBrk="1" hangingPunct="1">
              <a:spcAft>
                <a:spcPts val="8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This guided activity assumes that you have no prior knowledge of electricity.</a:t>
            </a:r>
          </a:p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If you have studied circuits before, it can act as a refresher to help you start thinking about circuits again.</a:t>
            </a:r>
            <a:endParaRPr lang="en-US" sz="2400" dirty="0"/>
          </a:p>
          <a:p>
            <a:pPr eaLnBrk="1" hangingPunct="1">
              <a:spcAft>
                <a:spcPts val="1200"/>
              </a:spcAft>
              <a:buFontTx/>
              <a:buChar char="•"/>
            </a:pP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2119125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Reflective Questions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 smtClean="0"/>
              <a:t>Throughout this activity keep considering…</a:t>
            </a:r>
          </a:p>
          <a:p>
            <a:pPr lvl="0"/>
            <a:r>
              <a:rPr lang="en-US" sz="2400" dirty="0" smtClean="0"/>
              <a:t>What </a:t>
            </a:r>
            <a:r>
              <a:rPr lang="en-US" sz="2400" dirty="0"/>
              <a:t>are some of the basic components that make up simple circuits and what do they do?</a:t>
            </a:r>
          </a:p>
          <a:p>
            <a:pPr lvl="0"/>
            <a:r>
              <a:rPr lang="en-US" sz="2400" dirty="0"/>
              <a:t>What are the important characteristics of a circuit and how do I measure different parts of a circuit?</a:t>
            </a:r>
          </a:p>
          <a:p>
            <a:r>
              <a:rPr lang="en-US" sz="2400" dirty="0"/>
              <a:t>How do I work safely with circuits?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do I measure voltage in a circuit? </a:t>
            </a:r>
          </a:p>
          <a:p>
            <a:pPr lvl="0"/>
            <a:r>
              <a:rPr lang="en-US" sz="2400" dirty="0"/>
              <a:t>How does the arrangement of components affect the characteristics of the circuit?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can I use calculations to design circuits before I start creating one?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Equipment and Tools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 this activity you will be introduced </a:t>
            </a:r>
            <a:r>
              <a:rPr lang="en-US" sz="2400" dirty="0"/>
              <a:t>to the equipment, concepts, and skills that are foundations in the study of electronics. </a:t>
            </a:r>
            <a:endParaRPr lang="en-US" sz="2400" dirty="0" smtClean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400" dirty="0"/>
              <a:t>Components - (Discrete Components) Simple electronic devices that affect electrons in a circuit.</a:t>
            </a:r>
          </a:p>
          <a:p>
            <a:r>
              <a:rPr lang="en-US" sz="2400" dirty="0" smtClean="0"/>
              <a:t>Breadboards - Reusable platforms </a:t>
            </a:r>
            <a:r>
              <a:rPr lang="en-US" sz="2400" dirty="0"/>
              <a:t>for </a:t>
            </a:r>
            <a:r>
              <a:rPr lang="en-US" sz="2400" dirty="0" smtClean="0"/>
              <a:t>prototyping circuits temporarily without soldering.</a:t>
            </a:r>
            <a:endParaRPr lang="en-US" sz="800" dirty="0" smtClean="0"/>
          </a:p>
          <a:p>
            <a:r>
              <a:rPr lang="en-US" sz="2400" dirty="0" smtClean="0"/>
              <a:t>Measurement Tools – The Digital Multimeter (DMM) is widely used to measure: </a:t>
            </a:r>
          </a:p>
          <a:p>
            <a:pPr lvl="1"/>
            <a:r>
              <a:rPr lang="en-US" sz="2000" dirty="0" smtClean="0"/>
              <a:t>Current (I)</a:t>
            </a:r>
          </a:p>
          <a:p>
            <a:pPr lvl="1"/>
            <a:r>
              <a:rPr lang="en-US" sz="2000" dirty="0" smtClean="0"/>
              <a:t>Voltage (V)</a:t>
            </a:r>
          </a:p>
          <a:p>
            <a:pPr lvl="1"/>
            <a:r>
              <a:rPr lang="en-US" sz="2000" dirty="0" smtClean="0"/>
              <a:t>Resistance (R)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975287" y="5284960"/>
            <a:ext cx="1066800" cy="838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12583"/>
              </p:ext>
            </p:extLst>
          </p:nvPr>
        </p:nvGraphicFramePr>
        <p:xfrm>
          <a:off x="4016562" y="5316710"/>
          <a:ext cx="9842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4" imgW="368140" imgH="342751" progId="Equation.3">
                  <p:embed/>
                </p:oleObj>
              </mc:Choice>
              <mc:Fallback>
                <p:oleObj name="Equation" r:id="rId4" imgW="368140" imgH="342751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562" y="5316710"/>
                        <a:ext cx="98425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5946962" y="5172248"/>
            <a:ext cx="2066925" cy="1055687"/>
            <a:chOff x="4191000" y="3962400"/>
            <a:chExt cx="2066925" cy="105513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4191000"/>
              <a:ext cx="2066925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0"/>
            <p:cNvSpPr txBox="1">
              <a:spLocks noChangeArrowheads="1"/>
            </p:cNvSpPr>
            <p:nvPr/>
          </p:nvSpPr>
          <p:spPr bwMode="auto">
            <a:xfrm>
              <a:off x="5035612" y="396240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V</a:t>
              </a: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4419600" y="4648200"/>
              <a:ext cx="2487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I</a:t>
              </a: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5029200" y="4648200"/>
              <a:ext cx="3513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R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4502725" y="4038600"/>
              <a:ext cx="13163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 dirty="0">
                  <a:solidFill>
                    <a:srgbClr val="0000FF"/>
                  </a:solidFill>
                </a:rPr>
                <a:t>+          -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343400" y="4647839"/>
              <a:ext cx="504825" cy="1586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Electronic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2290" name="Picture 2" descr="http://upload.wikimedia.org/wikipedia/commons/e/ea/Componen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365504"/>
            <a:ext cx="8183880" cy="54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55" y="1600200"/>
            <a:ext cx="6031889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FB0FD-127D-4644-B24D-EE5ABB25982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9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1143000"/>
          </a:xfrm>
        </p:spPr>
        <p:txBody>
          <a:bodyPr/>
          <a:lstStyle/>
          <a:p>
            <a:r>
              <a:rPr lang="en-US" dirty="0" smtClean="0"/>
              <a:t>Basic Breadboards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1267" name="Picture 3" descr="C:\Users\jrausch\Desktop\Desktop\1.1.2.A Images\IMG_7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925981"/>
            <a:ext cx="29718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readboard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429" y="2667000"/>
            <a:ext cx="4191000" cy="219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1524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800" dirty="0" smtClean="0"/>
              <a:t>A breadboard, sometimes called a </a:t>
            </a:r>
            <a:r>
              <a:rPr lang="en-US" sz="2800" dirty="0" err="1" smtClean="0"/>
              <a:t>protoboard</a:t>
            </a:r>
            <a:r>
              <a:rPr lang="en-US" sz="2800" dirty="0" smtClean="0"/>
              <a:t>, is a reusable platform to temporarily build electronic circuits.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829" y="5181900"/>
            <a:ext cx="3886200" cy="14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Advanced Breadboards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268" name="Picture 4" descr="C:\Users\jrausch\Desktop\Desktop\1.1.2.A Images\IMG_7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3901440" cy="3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jrausch\Desktop\Desktop\1.1.2.A Images\IMG_70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590800"/>
            <a:ext cx="4841029" cy="3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1524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dirty="0" smtClean="0"/>
              <a:t>Digital design tools that already have common components in place for you. They also sometimes have advanced programming ability to create large circuits. 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10585" y="648866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NI Digital Logic Board (DLB)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76900" y="64770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NI Protoboard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TW - Master - Theme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FF0000"/>
          </a:solidFill>
          <a:headEnd type="oval" w="sm" len="sm"/>
          <a:tailEnd type="oval" w="sm" len="sm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FF0000"/>
          </a:solidFill>
          <a:head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1775</Words>
  <Application>Microsoft Office PowerPoint</Application>
  <PresentationFormat>On-screen Show (4:3)</PresentationFormat>
  <Paragraphs>351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PLTW - Master - Theme</vt:lpstr>
      <vt:lpstr>Equation</vt:lpstr>
      <vt:lpstr>PowerPoint Presentation</vt:lpstr>
      <vt:lpstr>This Presentation Will…</vt:lpstr>
      <vt:lpstr>Investigating Basic Circuits</vt:lpstr>
      <vt:lpstr>Reflective Questions</vt:lpstr>
      <vt:lpstr>Equipment and Tools</vt:lpstr>
      <vt:lpstr>Electronic Components</vt:lpstr>
      <vt:lpstr>Breadboards</vt:lpstr>
      <vt:lpstr>Basic Breadboards</vt:lpstr>
      <vt:lpstr>Advanced Breadboards</vt:lpstr>
      <vt:lpstr>How a Breadboard Works</vt:lpstr>
      <vt:lpstr>Breadboard Connections</vt:lpstr>
      <vt:lpstr>Printed Circuit Boards (PCB)</vt:lpstr>
      <vt:lpstr>Why Breadboard?</vt:lpstr>
      <vt:lpstr>Why Breadboard?</vt:lpstr>
      <vt:lpstr>Breadboard: Guidelines and Tips</vt:lpstr>
      <vt:lpstr>Breadboard: Guidelines and Tips</vt:lpstr>
      <vt:lpstr>Digital Multimeters (DMM)</vt:lpstr>
      <vt:lpstr>Digital Multimeters (DMM)</vt:lpstr>
      <vt:lpstr>How to Properly Use a DMM</vt:lpstr>
      <vt:lpstr>Circuit Diagrams</vt:lpstr>
      <vt:lpstr>Circuit Diagram Symbols</vt:lpstr>
      <vt:lpstr>Voltage, Current, &amp; Resistance</vt:lpstr>
      <vt:lpstr>Voltage</vt:lpstr>
      <vt:lpstr>Resistance</vt:lpstr>
      <vt:lpstr>Reflective Questions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Rausch</dc:creator>
  <cp:lastModifiedBy>Matthew Gostling</cp:lastModifiedBy>
  <cp:revision>41</cp:revision>
  <dcterms:created xsi:type="dcterms:W3CDTF">2013-04-02T12:38:59Z</dcterms:created>
  <dcterms:modified xsi:type="dcterms:W3CDTF">2016-10-20T17:14:02Z</dcterms:modified>
</cp:coreProperties>
</file>